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5" r:id="rId2"/>
    <p:sldMasterId id="2147483688" r:id="rId3"/>
    <p:sldMasterId id="2147483700" r:id="rId4"/>
    <p:sldMasterId id="2147483712" r:id="rId5"/>
  </p:sldMasterIdLst>
  <p:notesMasterIdLst>
    <p:notesMasterId r:id="rId39"/>
  </p:notesMasterIdLst>
  <p:sldIdLst>
    <p:sldId id="329" r:id="rId6"/>
    <p:sldId id="257" r:id="rId7"/>
    <p:sldId id="258" r:id="rId8"/>
    <p:sldId id="287" r:id="rId9"/>
    <p:sldId id="289" r:id="rId10"/>
    <p:sldId id="336" r:id="rId11"/>
    <p:sldId id="310" r:id="rId12"/>
    <p:sldId id="338" r:id="rId13"/>
    <p:sldId id="314" r:id="rId14"/>
    <p:sldId id="340" r:id="rId15"/>
    <p:sldId id="294" r:id="rId16"/>
    <p:sldId id="337" r:id="rId17"/>
    <p:sldId id="339" r:id="rId18"/>
    <p:sldId id="268" r:id="rId19"/>
    <p:sldId id="270" r:id="rId20"/>
    <p:sldId id="296" r:id="rId21"/>
    <p:sldId id="311" r:id="rId22"/>
    <p:sldId id="312" r:id="rId23"/>
    <p:sldId id="320" r:id="rId24"/>
    <p:sldId id="318" r:id="rId25"/>
    <p:sldId id="319" r:id="rId26"/>
    <p:sldId id="321" r:id="rId27"/>
    <p:sldId id="322" r:id="rId28"/>
    <p:sldId id="324" r:id="rId29"/>
    <p:sldId id="325" r:id="rId30"/>
    <p:sldId id="326" r:id="rId31"/>
    <p:sldId id="327" r:id="rId32"/>
    <p:sldId id="328" r:id="rId33"/>
    <p:sldId id="335" r:id="rId34"/>
    <p:sldId id="330" r:id="rId35"/>
    <p:sldId id="331" r:id="rId36"/>
    <p:sldId id="334" r:id="rId37"/>
    <p:sldId id="280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5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4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824F1-E256-42C5-96CA-D496D212B6B0}" type="datetimeFigureOut">
              <a:rPr lang="en-GB" smtClean="0"/>
              <a:t>25/06/2019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54FEA-B031-4420-8608-59F3DFC18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43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7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6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46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3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18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00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83" algn="l" defTabSz="9141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ac63126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4cac63126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" name="Google Shape;137;g4cac63126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845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976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962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23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86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515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10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ac631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4cac631263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g4cac631263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e8fe5f0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e8fe5f0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23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1" dirty="0"/>
              <a:t>It is not just a 3D scene graph or a mark-up language; the core is a powerful entity-component framework that provides a declarative, extensible, and composable structure to </a:t>
            </a:r>
            <a:r>
              <a:rPr lang="en-GB" sz="2400" b="0" dirty="0">
                <a:solidFill>
                  <a:schemeClr val="tx1"/>
                </a:solidFill>
              </a:rPr>
              <a:t>three.js(cross-browser JavaScript library and Application Programming Interface (API) used to create and display animated 3D computer graphics in a web </a:t>
            </a:r>
            <a:r>
              <a:rPr lang="en-GB" sz="2400" b="0" dirty="0">
                <a:solidFill>
                  <a:schemeClr val="tx1"/>
                </a:solidFill>
                <a:highlight>
                  <a:srgbClr val="FFFF00"/>
                </a:highlight>
              </a:rPr>
              <a:t>browser</a:t>
            </a:r>
            <a:r>
              <a:rPr lang="en-GB" sz="2400" b="0" dirty="0">
                <a:solidFill>
                  <a:schemeClr val="tx1"/>
                </a:solidFill>
              </a:rPr>
              <a:t>) </a:t>
            </a:r>
            <a:r>
              <a:rPr lang="en-GB" sz="2400" b="0" dirty="0"/>
              <a:t>.</a:t>
            </a:r>
            <a:endParaRPr sz="2400" b="0" dirty="0"/>
          </a:p>
        </p:txBody>
      </p:sp>
    </p:spTree>
    <p:extLst>
      <p:ext uri="{BB962C8B-B14F-4D97-AF65-F5344CB8AC3E}">
        <p14:creationId xmlns:p14="http://schemas.microsoft.com/office/powerpoint/2010/main" val="2807482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69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faf51c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faf51c6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 goal being augmented reality features directly on web browsers without sacrificing performance.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a pure web solution, so no installation required.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It is completely open source and free of charge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works on any phone with </a:t>
            </a:r>
            <a:r>
              <a:rPr lang="en-GB" sz="1200" dirty="0" err="1">
                <a:solidFill>
                  <a:schemeClr val="tx1"/>
                </a:solidFill>
              </a:rPr>
              <a:t>webgl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</a:rPr>
              <a:t>webrtc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64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f9a963e7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f9a963e7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a loaf of sliced bread, but in inverse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baking each individual slice of bread and then gluing them together into a whole loaf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thousands of tiny little slices, then makes it from the bottom-up, slice by slice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layers stick together to form a solid object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of printing technique used Fused Deposition Modeling (FDM) ,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Tiny piece of filament/material (1.75mm/3mm) used to print these models (one color)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extruder sucks the filament heats it and places it on the base (heated /non- heated bed), as it starts layering it the filament is also cooled at the same time therefore solidifying and providing a solid base for the next layer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x motor moves left and right, y motor moves the plate up and down, z motor moves the extruder away or towards the plate, adding depth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rgbClr val="281E1E"/>
              </a:buClr>
              <a:buSzPts val="1450"/>
              <a:buFont typeface="Times New Roman"/>
              <a:buChar char="-"/>
            </a:pPr>
            <a:r>
              <a:rPr lang="en" sz="1450">
                <a:solidFill>
                  <a:srgbClr val="281E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this is done by send g-code commands from the slicer software, which converts your model into a code like format which makes it easier for your printer to understand what points it has to move and extrude.  </a:t>
            </a:r>
            <a:endParaRPr sz="1450">
              <a:solidFill>
                <a:srgbClr val="281E1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f9a963e75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f9a963e75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40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76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49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3D7-0A65-4F31-B803-491065E6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53017-D46C-40E7-B06B-A26C82113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5A6E-0B67-4358-BC0F-2C8011B3F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91420" tIns="45718" rIns="91420" bIns="45718"/>
          <a:lstStyle/>
          <a:p>
            <a:fld id="{564D087A-18F9-439C-B380-0ADA1F34CBC5}" type="datetimeFigureOut">
              <a:rPr lang="en-GB" smtClean="0"/>
              <a:t>25/06/2019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24EB6-B1C4-41F2-B7C1-D627166A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91420" tIns="45718" rIns="91420" bIns="45718"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CBE91-3EDE-4C8C-8156-2DBB0B29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51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8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 preserve="1">
  <p:cSld name="1_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7938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900">
                <a:solidFill>
                  <a:srgbClr val="888888"/>
                </a:solidFill>
              </a:defRPr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902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2724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900" b="1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9432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79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186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2132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50786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8870" lvl="1" indent="-48246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301" lvl="2" indent="-45707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7738" lvl="3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164" lvl="4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6591" lvl="5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6027" lvl="6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5459" lvl="7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4902" lvl="8" indent="-43168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7" name="Google Shape;107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6521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30471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8870" lvl="1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500"/>
            </a:lvl2pPr>
            <a:lvl3pPr marL="1828301" lvl="2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7738" lvl="3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4pPr>
            <a:lvl5pPr marL="3047164" lvl="4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5pPr>
            <a:lvl6pPr marL="3656591" lvl="5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6pPr>
            <a:lvl7pPr marL="4266027" lvl="6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7pPr>
            <a:lvl8pPr marL="4875459" lvl="7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8pPr>
            <a:lvl9pPr marL="5484902" lvl="8" indent="-30471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30695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609427" lvl="0" indent="-42321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8870" lvl="1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301" lvl="2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7738" lvl="3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164" lvl="4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6591" lvl="5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027" lvl="6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459" lvl="7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4902" lvl="8" indent="-42321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590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582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01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0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63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03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90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74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174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0092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0" tIns="121870" rIns="121870" bIns="12187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0" tIns="121870" rIns="121870" bIns="121870" anchor="t" anchorCtr="0"/>
          <a:lstStyle>
            <a:lvl1pPr marL="609427" lvl="0" indent="-457071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860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16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132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334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2322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913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3893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0630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900" lvl="1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46" lvl="2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98" lvl="3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240" lvl="4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683" lvl="5" indent="-40630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133" lvl="6" indent="-40630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581" lvl="7" indent="-40630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038" lvl="8" indent="-40630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23216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9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08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327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45708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4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/>
          <a:lstStyle>
            <a:lvl1pPr marL="609443" lvl="0" indent="-30472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13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3" tIns="121873" rIns="121873" bIns="121873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3" tIns="121873" rIns="121873" bIns="121873" anchor="t" anchorCtr="0"/>
          <a:lstStyle>
            <a:lvl1pPr marL="609443" lvl="0" indent="-45708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00" lvl="1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6" lvl="2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8" lvl="3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40" lvl="4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3" lvl="5" indent="-423227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7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7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38" lvl="8" indent="-423227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87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811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27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349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/>
          <a:p>
            <a:endParaRPr sz="19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45710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7098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/>
          <a:lstStyle>
            <a:lvl1pPr marL="609475" lvl="0" indent="-30473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61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121878" tIns="121878" rIns="121878" bIns="121878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121878" tIns="121878" rIns="121878" bIns="121878" anchor="t" anchorCtr="0"/>
          <a:lstStyle>
            <a:lvl1pPr marL="609475" lvl="0" indent="-45710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960" lvl="1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437" lvl="2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918" lvl="3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392" lvl="4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867" lvl="5" indent="-423248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347" lvl="6" indent="-423248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825" lvl="7" indent="-423248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310" lvl="8" indent="-423248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79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86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marL="609427" lvl="0" indent="-40629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8870" lvl="1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301" lvl="2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7738" lvl="3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164" lvl="4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6591" lvl="5" indent="-40629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027" lvl="6" indent="-40629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5459" lvl="7" indent="-40629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4902" lvl="8" indent="-40629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202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9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04" tIns="91404" rIns="91404" bIns="91404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04" tIns="91404" rIns="91404" bIns="91404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457071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70" lvl="1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01" lvl="2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38" lvl="3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164" lvl="4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591" lvl="5" indent="-423216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027" lvl="6" indent="-42321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459" lvl="7" indent="-423216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4902" lvl="8" indent="-423216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41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04" tIns="91404" rIns="91404" bIns="91404" anchor="ctr" anchorCtr="0"/>
          <a:lstStyle>
            <a:lvl1pPr marL="609427" lvl="0" indent="-30471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04" tIns="91404" rIns="91404" bIns="91404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0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4" tIns="91404" rIns="91404" bIns="91404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200A27C1-1E57-46C1-8A50-0A3A304D00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79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1" tIns="34274" rIns="68561" bIns="34274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4">
            <a:alphaModFix/>
          </a:blip>
          <a:srcRect b="20057"/>
          <a:stretch/>
        </p:blipFill>
        <p:spPr>
          <a:xfrm>
            <a:off x="142891" y="64850"/>
            <a:ext cx="889000" cy="81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5">
            <a:alphaModFix/>
          </a:blip>
          <a:srcRect t="2093" b="20650"/>
          <a:stretch/>
        </p:blipFill>
        <p:spPr>
          <a:xfrm>
            <a:off x="47517" y="5825285"/>
            <a:ext cx="12096968" cy="8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76725" y="-6506"/>
            <a:ext cx="914400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140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550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3" tIns="121873" rIns="121873" bIns="121873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1259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595959"/>
                </a:solidFill>
              </a:rPr>
              <a:pPr/>
              <a:t>‹#›</a:t>
            </a:fld>
            <a:endParaRPr lang="e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766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9" r:id="rId2"/>
    <p:sldLayoutId id="2147483720" r:id="rId3"/>
    <p:sldLayoutId id="2147483721" r:id="rId4"/>
    <p:sldLayoutId id="214748372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autodesk.com/products/fusion-360/overview#banner" TargetMode="External"/><Relationship Id="rId5" Type="http://schemas.openxmlformats.org/officeDocument/2006/relationships/hyperlink" Target="https://www.blender.org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://terrain.party/" TargetMode="Externa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868F314-EB1C-4B60-BF0C-F6B85488C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6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DFDD-0F1A-4CAC-8085-BC794B605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03" y="1083076"/>
            <a:ext cx="10515600" cy="1864310"/>
          </a:xfrm>
        </p:spPr>
        <p:txBody>
          <a:bodyPr/>
          <a:lstStyle/>
          <a:p>
            <a:r>
              <a:rPr lang="en-US" dirty="0"/>
              <a:t>A plastic model of terrain for school education</a:t>
            </a:r>
          </a:p>
          <a:p>
            <a:r>
              <a:rPr lang="en-US" dirty="0"/>
              <a:t>A small-scale version of a national park</a:t>
            </a:r>
          </a:p>
          <a:p>
            <a:r>
              <a:rPr lang="en-US" dirty="0"/>
              <a:t>A model that shows the overview of a real-world race track</a:t>
            </a:r>
          </a:p>
          <a:p>
            <a:r>
              <a:rPr lang="en-US" dirty="0"/>
              <a:t>A tiny version of a mountain you climbed in the past.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3FE636-F41F-4D69-9AC6-54B81DD0FA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1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topographic mapping?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62BD77-CFCB-45EA-9298-AF4292A2D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9" t="25573" r="25379" b="23631"/>
          <a:stretch/>
        </p:blipFill>
        <p:spPr>
          <a:xfrm>
            <a:off x="7235301" y="2459116"/>
            <a:ext cx="3728622" cy="29029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F473C0-6B6C-4145-A193-3FD3A87E4844}"/>
              </a:ext>
            </a:extLst>
          </p:cNvPr>
          <p:cNvSpPr/>
          <p:nvPr/>
        </p:nvSpPr>
        <p:spPr>
          <a:xfrm>
            <a:off x="678403" y="3125785"/>
            <a:ext cx="54175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6211" indent="0">
              <a:buNone/>
            </a:pPr>
            <a:r>
              <a:rPr lang="en-US" sz="2400" dirty="0"/>
              <a:t>Thanks to these models, we can see the landscape from a bird’s eye view. Input data will be topographic maps that are most interesting for 3D printing purposes.</a:t>
            </a:r>
          </a:p>
        </p:txBody>
      </p:sp>
    </p:spTree>
    <p:extLst>
      <p:ext uri="{BB962C8B-B14F-4D97-AF65-F5344CB8AC3E}">
        <p14:creationId xmlns:p14="http://schemas.microsoft.com/office/powerpoint/2010/main" val="123615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843378" y="335381"/>
            <a:ext cx="10123503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0019" y="1499628"/>
            <a:ext cx="11511840" cy="1384990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US" sz="2500" b="1" dirty="0"/>
              <a:t>Blender</a:t>
            </a:r>
            <a:r>
              <a:rPr lang="en-US" sz="2800" dirty="0">
                <a:solidFill>
                  <a:schemeClr val="tx1"/>
                </a:solidFill>
                <a:latin typeface="-apple-system"/>
              </a:rPr>
              <a:t> is the free and open source 3D creation suite. It supports the entirety of the 3D pipeline—modeling, rigging, animation, simulation, rendering, compositing and motion tracking, even video editing and game creation.</a:t>
            </a:r>
          </a:p>
        </p:txBody>
      </p:sp>
      <p:pic>
        <p:nvPicPr>
          <p:cNvPr id="3076" name="Picture 4" descr="Image result for blender 2d to 3d">
            <a:extLst>
              <a:ext uri="{FF2B5EF4-FFF2-40B4-BE49-F238E27FC236}">
                <a16:creationId xmlns:a16="http://schemas.microsoft.com/office/drawing/2014/main" id="{33618869-E98F-4B1C-BE90-2BF595931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90"/>
          <a:stretch/>
        </p:blipFill>
        <p:spPr bwMode="auto">
          <a:xfrm>
            <a:off x="359120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F8287B-EFAE-4E84-8FED-3133D694F2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21724" r="17448" b="-393"/>
          <a:stretch/>
        </p:blipFill>
        <p:spPr>
          <a:xfrm>
            <a:off x="3648723" y="2935780"/>
            <a:ext cx="3932807" cy="2562107"/>
          </a:xfrm>
          <a:prstGeom prst="rect">
            <a:avLst/>
          </a:prstGeom>
        </p:spPr>
      </p:pic>
      <p:pic>
        <p:nvPicPr>
          <p:cNvPr id="8" name="Picture 4" descr="Image result for blender 2d to 3d">
            <a:extLst>
              <a:ext uri="{FF2B5EF4-FFF2-40B4-BE49-F238E27FC236}">
                <a16:creationId xmlns:a16="http://schemas.microsoft.com/office/drawing/2014/main" id="{8A245F9F-4727-470A-B9D3-06015DCFE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0"/>
          <a:stretch/>
        </p:blipFill>
        <p:spPr bwMode="auto">
          <a:xfrm>
            <a:off x="1873188" y="2933410"/>
            <a:ext cx="1514068" cy="256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BA017560-6B35-44C7-9341-42E7FD2AB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9"/>
          <a:stretch/>
        </p:blipFill>
        <p:spPr bwMode="auto">
          <a:xfrm>
            <a:off x="7695886" y="2958470"/>
            <a:ext cx="3932807" cy="255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2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4530-CC26-481E-8117-864280E1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887" y="320736"/>
            <a:ext cx="8581008" cy="611419"/>
          </a:xfrm>
        </p:spPr>
        <p:txBody>
          <a:bodyPr/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Converting a 2D image into a 3D model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914A-BBC3-499B-9DF4-96085D1AB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93" y="1168677"/>
            <a:ext cx="10862569" cy="1343704"/>
          </a:xfrm>
        </p:spPr>
        <p:txBody>
          <a:bodyPr/>
          <a:lstStyle/>
          <a:p>
            <a:pPr marL="186211" indent="0" algn="just">
              <a:buNone/>
            </a:pPr>
            <a:r>
              <a:rPr lang="en-US" sz="2800" b="1" dirty="0">
                <a:solidFill>
                  <a:srgbClr val="222222"/>
                </a:solidFill>
                <a:latin typeface="arial" panose="020B0604020202020204" pitchFamily="34" charset="0"/>
              </a:rPr>
              <a:t>Fusion 360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 is the first 3D CAD, CAM, and CAE tool of its kind that connects your entire product development process in a single cloud-based platform that works on PC, Mac, and mobile devices.</a:t>
            </a:r>
            <a:endParaRPr lang="en-US" sz="28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9192AA4-9CFB-4D7F-A91C-600F72640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r="7863"/>
          <a:stretch/>
        </p:blipFill>
        <p:spPr bwMode="auto">
          <a:xfrm>
            <a:off x="630576" y="2640927"/>
            <a:ext cx="5007839" cy="29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30A2767C-942A-4EF6-8D65-0763FEDC2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4" t="22388" r="17681" b="17380"/>
          <a:stretch/>
        </p:blipFill>
        <p:spPr>
          <a:xfrm rot="20909585">
            <a:off x="6193926" y="2650189"/>
            <a:ext cx="4316005" cy="29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0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3D43-3F75-4A82-ACAD-F98C6602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096" y="348832"/>
            <a:ext cx="5837808" cy="664685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Printing a 3D model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434DB-F981-4ECF-8D2E-780501555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253400"/>
            <a:ext cx="10583779" cy="4874684"/>
          </a:xfrm>
        </p:spPr>
        <p:txBody>
          <a:bodyPr/>
          <a:lstStyle/>
          <a:p>
            <a:r>
              <a:rPr lang="en-US" sz="2000" b="1" dirty="0"/>
              <a:t>STL (Standard Triangle Language)</a:t>
            </a:r>
            <a:r>
              <a:rPr lang="en-US" sz="2000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Stores model as a mesh of triangles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1"/>
                </a:solidFill>
              </a:rPr>
              <a:t>Output of design software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dirty="0">
                <a:solidFill>
                  <a:schemeClr val="tx1"/>
                </a:solidFill>
              </a:rPr>
              <a:t>slicer software </a:t>
            </a:r>
            <a:r>
              <a:rPr lang="en-US" sz="2000" dirty="0"/>
              <a:t>is required for slicing  which is the process of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Cutting a 3D model into individual layers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Generating G-code for the 3D printer from an </a:t>
            </a:r>
            <a:r>
              <a:rPr lang="en-US" sz="2000" b="1" dirty="0"/>
              <a:t>STL </a:t>
            </a:r>
            <a:r>
              <a:rPr lang="en-US" sz="2000" dirty="0"/>
              <a:t>file</a:t>
            </a:r>
            <a:endParaRPr lang="en-US" sz="2000" b="1" dirty="0"/>
          </a:p>
          <a:p>
            <a:pPr marL="186211" indent="0">
              <a:buNone/>
            </a:pPr>
            <a:endParaRPr lang="en-US" sz="2000" dirty="0"/>
          </a:p>
          <a:p>
            <a:r>
              <a:rPr lang="en-US" sz="2000" b="1" dirty="0"/>
              <a:t>G-code (Geometric Code)</a:t>
            </a:r>
            <a:r>
              <a:rPr lang="en-US" sz="2000" dirty="0"/>
              <a:t>:</a:t>
            </a:r>
            <a:endParaRPr lang="en-US" sz="2000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Set of commands passed to a 3D printer on how to print a model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Generated ‘automagically’ by a slicing software like </a:t>
            </a:r>
            <a:r>
              <a:rPr lang="en-US" sz="2000" dirty="0" err="1"/>
              <a:t>Cura</a:t>
            </a:r>
            <a:r>
              <a:rPr lang="en-US" sz="2000" dirty="0"/>
              <a:t>/Simplify3D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959CE45-E092-47A1-8837-C6595DFDF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87" y="3549978"/>
            <a:ext cx="2302391" cy="2347616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540FBDBD-1D98-431F-8A6F-0D3B08F3B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03" y="1090638"/>
            <a:ext cx="3267075" cy="22288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96F83A-A973-4376-96E6-CD8F902466D9}"/>
              </a:ext>
            </a:extLst>
          </p:cNvPr>
          <p:cNvSpPr/>
          <p:nvPr/>
        </p:nvSpPr>
        <p:spPr>
          <a:xfrm>
            <a:off x="8154903" y="3151573"/>
            <a:ext cx="447559" cy="167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Anatomy of a 3D Printer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842085"/>
            <a:ext cx="5852500" cy="31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494" y="1562100"/>
            <a:ext cx="6017900" cy="4046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E7A711-178B-4384-AAC2-1BEE44C6F4B8}"/>
              </a:ext>
            </a:extLst>
          </p:cNvPr>
          <p:cNvSpPr txBox="1"/>
          <p:nvPr/>
        </p:nvSpPr>
        <p:spPr>
          <a:xfrm>
            <a:off x="2309039" y="4817858"/>
            <a:ext cx="301756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Filament: PLA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biodegradable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odorless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lower temperature</a:t>
            </a:r>
          </a:p>
          <a:p>
            <a:pPr marL="914400" lvl="1" indent="-355600">
              <a:buSzPts val="2000"/>
              <a:buFont typeface="Calibri"/>
              <a:buChar char="○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less warp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>
                <a:latin typeface="Calibri"/>
                <a:ea typeface="Calibri"/>
                <a:cs typeface="Calibri"/>
                <a:sym typeface="Calibri"/>
              </a:rPr>
              <a:t>Important Terminology</a:t>
            </a:r>
            <a:endParaRPr sz="5867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2" name="Google Shape;232;p40"/>
          <p:cNvGraphicFramePr/>
          <p:nvPr>
            <p:extLst>
              <p:ext uri="{D42A27DB-BD31-4B8C-83A1-F6EECF244321}">
                <p14:modId xmlns:p14="http://schemas.microsoft.com/office/powerpoint/2010/main" val="2218016455"/>
              </p:ext>
            </p:extLst>
          </p:nvPr>
        </p:nvGraphicFramePr>
        <p:xfrm>
          <a:off x="965200" y="1498600"/>
          <a:ext cx="10312401" cy="347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3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7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63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Resolution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Infill</a:t>
                      </a: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2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Shells</a:t>
                      </a:r>
                      <a:endParaRPr sz="25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1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Thickness of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Internal structure/density 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Outlines on each layer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62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72" y="3362261"/>
            <a:ext cx="2881432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902" y="3362260"/>
            <a:ext cx="2990996" cy="99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3698" y="3306612"/>
            <a:ext cx="3194687" cy="99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/>
          <p:nvPr/>
        </p:nvSpPr>
        <p:spPr>
          <a:xfrm>
            <a:off x="1870722" y="5054800"/>
            <a:ext cx="4325892" cy="113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800" b="1" dirty="0">
                <a:latin typeface="Calibri"/>
                <a:ea typeface="Calibri"/>
                <a:cs typeface="Calibri"/>
                <a:sym typeface="Calibri"/>
              </a:rPr>
              <a:t>Overhang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When a layer extends outward and hangs unsupported over another layer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666" y="5054800"/>
            <a:ext cx="4981935" cy="106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C7CE155-650B-45CF-B99A-00FCFD945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227967"/>
            <a:ext cx="9514615" cy="4402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4A8B8E-5A60-487B-BAF2-B96A9B71E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24" b="4240"/>
          <a:stretch/>
        </p:blipFill>
        <p:spPr>
          <a:xfrm>
            <a:off x="8810440" y="3193510"/>
            <a:ext cx="2109094" cy="7570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6271C5-2706-4897-BD46-5170598E57B1}"/>
              </a:ext>
            </a:extLst>
          </p:cNvPr>
          <p:cNvSpPr txBox="1">
            <a:spLocks/>
          </p:cNvSpPr>
          <p:nvPr/>
        </p:nvSpPr>
        <p:spPr>
          <a:xfrm>
            <a:off x="1013534" y="309728"/>
            <a:ext cx="10164932" cy="74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 – Designing and building a 3D topographic model</a:t>
            </a:r>
          </a:p>
        </p:txBody>
      </p:sp>
    </p:spTree>
    <p:extLst>
      <p:ext uri="{BB962C8B-B14F-4D97-AF65-F5344CB8AC3E}">
        <p14:creationId xmlns:p14="http://schemas.microsoft.com/office/powerpoint/2010/main" val="321636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869122C2-0C41-4F55-8B90-CEC1C2F64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19" y="1201395"/>
            <a:ext cx="8899961" cy="478909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23D5C1B-38A3-486B-8A53-9C64A44A29D0}"/>
              </a:ext>
            </a:extLst>
          </p:cNvPr>
          <p:cNvSpPr txBox="1"/>
          <p:nvPr/>
        </p:nvSpPr>
        <p:spPr>
          <a:xfrm>
            <a:off x="9848537" y="4172398"/>
            <a:ext cx="2068643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Increase Render and View to max value for higher number of subdivisions on plane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AA241AA-12D9-4208-9775-FDA82F825DC8}"/>
              </a:ext>
            </a:extLst>
          </p:cNvPr>
          <p:cNvSpPr/>
          <p:nvPr/>
        </p:nvSpPr>
        <p:spPr>
          <a:xfrm>
            <a:off x="9361357" y="3342807"/>
            <a:ext cx="599606" cy="3522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82C7043-8C53-46D2-A4AC-2AAE325E7DE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661160" y="3695075"/>
            <a:ext cx="1221699" cy="477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08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353A931-D42D-4E60-AE2A-B0CC28B23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0" t="9021" r="56259" b="69982"/>
          <a:stretch/>
        </p:blipFill>
        <p:spPr>
          <a:xfrm>
            <a:off x="9896834" y="3833934"/>
            <a:ext cx="2212220" cy="940194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69FE1679-7A98-4FC8-B92B-0F0C1BC3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80" y="1204432"/>
            <a:ext cx="8611346" cy="46105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4A355F-829F-4F0F-9392-9AF567F061D2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702426" y="4304031"/>
            <a:ext cx="19440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2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5156E8-032A-4831-AB53-10EACDB35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59" y="957324"/>
            <a:ext cx="8743709" cy="47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2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1981200" y="239627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4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Assembly</a:t>
            </a:r>
            <a:endParaRPr sz="40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14413" y="1143649"/>
            <a:ext cx="10163200" cy="3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45698" rIns="91412" bIns="45698" anchor="t" anchorCtr="0">
            <a:noAutofit/>
          </a:bodyPr>
          <a:lstStyle/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 smart lab based out of In5 since Dec 2014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Over 250 free workshops done 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ASSEMBLY: HACK - Embedded systems, iOT and hardware</a:t>
            </a:r>
            <a:endParaRPr sz="2700" dirty="0"/>
          </a:p>
          <a:p>
            <a:pPr marL="609427" indent="-474001">
              <a:lnSpc>
                <a:spcPct val="115000"/>
              </a:lnSpc>
              <a:buSzPts val="2000"/>
              <a:buChar char="●"/>
            </a:pPr>
            <a:r>
              <a:rPr lang="en" sz="2700" dirty="0"/>
              <a:t>ASSEMBLY: CODE - Software projects - APIs, frameworks, apps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Age range: 16-60 - students, professionals, entrepreneurs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Focus on smart technology and practical applications</a:t>
            </a:r>
            <a:endParaRPr sz="2700" dirty="0"/>
          </a:p>
          <a:p>
            <a:pPr marL="609427" indent="-474001">
              <a:lnSpc>
                <a:spcPct val="150000"/>
              </a:lnSpc>
              <a:buSzPts val="2000"/>
              <a:buChar char="●"/>
            </a:pPr>
            <a:r>
              <a:rPr lang="en" sz="2700" dirty="0"/>
              <a:t>Forum: members.theassembly.ae</a:t>
            </a:r>
            <a:endParaRPr sz="27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544A38B-3534-48BE-BEA6-3CF6215C2DE6}"/>
              </a:ext>
            </a:extLst>
          </p:cNvPr>
          <p:cNvSpPr txBox="1"/>
          <p:nvPr/>
        </p:nvSpPr>
        <p:spPr>
          <a:xfrm>
            <a:off x="9870693" y="4665071"/>
            <a:ext cx="196271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strength to manipulate elevation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7FD39CB-A162-4CBE-B309-290667C85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0" y="1234225"/>
            <a:ext cx="8473845" cy="454153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03EAF9-C0E5-4AA5-8E7C-D6D91C0EC740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9457765" y="4926681"/>
            <a:ext cx="412928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DB2BC2-863A-4BDD-AC4B-F3BB47A4B68A}"/>
              </a:ext>
            </a:extLst>
          </p:cNvPr>
          <p:cNvCxnSpPr>
            <a:cxnSpLocks/>
          </p:cNvCxnSpPr>
          <p:nvPr/>
        </p:nvCxnSpPr>
        <p:spPr>
          <a:xfrm>
            <a:off x="8964706" y="3425093"/>
            <a:ext cx="905987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46CD92-F2ED-4F52-B110-A19F95D75B01}"/>
              </a:ext>
            </a:extLst>
          </p:cNvPr>
          <p:cNvSpPr txBox="1"/>
          <p:nvPr/>
        </p:nvSpPr>
        <p:spPr>
          <a:xfrm>
            <a:off x="9870693" y="3206259"/>
            <a:ext cx="196271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Vary subdivisions to change the level of detail of terrain </a:t>
            </a:r>
          </a:p>
        </p:txBody>
      </p:sp>
    </p:spTree>
    <p:extLst>
      <p:ext uri="{BB962C8B-B14F-4D97-AF65-F5344CB8AC3E}">
        <p14:creationId xmlns:p14="http://schemas.microsoft.com/office/powerpoint/2010/main" val="127997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24D183-EC94-4159-9612-90AA73EB0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64" y="1164053"/>
            <a:ext cx="8151648" cy="435722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1C57F0-56D7-450E-811F-2C3A8BBDDC3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15668" y="4081340"/>
            <a:ext cx="1559861" cy="24496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AEC350-074E-4078-A4AE-58CF615A7A4E}"/>
              </a:ext>
            </a:extLst>
          </p:cNvPr>
          <p:cNvSpPr txBox="1"/>
          <p:nvPr/>
        </p:nvSpPr>
        <p:spPr>
          <a:xfrm>
            <a:off x="430305" y="3819730"/>
            <a:ext cx="168536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Save terrain as .obj file</a:t>
            </a:r>
          </a:p>
        </p:txBody>
      </p:sp>
    </p:spTree>
    <p:extLst>
      <p:ext uri="{BB962C8B-B14F-4D97-AF65-F5344CB8AC3E}">
        <p14:creationId xmlns:p14="http://schemas.microsoft.com/office/powerpoint/2010/main" val="1737004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D1184CF-632A-4C11-BF0F-082364C69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24" y="1081628"/>
            <a:ext cx="8908552" cy="47933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E159DB-8293-441C-BCF8-A24974E2D498}"/>
              </a:ext>
            </a:extLst>
          </p:cNvPr>
          <p:cNvSpPr txBox="1"/>
          <p:nvPr/>
        </p:nvSpPr>
        <p:spPr>
          <a:xfrm>
            <a:off x="6838725" y="4383611"/>
            <a:ext cx="1390875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Flip the model </a:t>
            </a:r>
          </a:p>
          <a:p>
            <a:r>
              <a:rPr lang="en-US" sz="1400" dirty="0"/>
              <a:t>-180˚ to have it facing upwards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61CC80-F2F2-476C-A111-16DB43D9DA8C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39941" y="3947161"/>
            <a:ext cx="394222" cy="436450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584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id="{86A874D6-DF16-4754-A330-872B4112B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67" y="1239474"/>
            <a:ext cx="8491897" cy="45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5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EDD565E4-0932-4A18-9C68-854CDD84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9" y="768997"/>
            <a:ext cx="9092578" cy="48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24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map&#10;&#10;Description automatically generated">
            <a:extLst>
              <a:ext uri="{FF2B5EF4-FFF2-40B4-BE49-F238E27FC236}">
                <a16:creationId xmlns:a16="http://schemas.microsoft.com/office/drawing/2014/main" id="{A022BE99-A3C1-412A-80CF-4A023975D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08" y="853805"/>
            <a:ext cx="8815582" cy="47309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46E7DF-C15A-4D05-95A2-E2158AA65A81}"/>
              </a:ext>
            </a:extLst>
          </p:cNvPr>
          <p:cNvSpPr txBox="1"/>
          <p:nvPr/>
        </p:nvSpPr>
        <p:spPr>
          <a:xfrm>
            <a:off x="9803867" y="4206059"/>
            <a:ext cx="1861392" cy="7565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terrain model and move it just above the shape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7AEF0D-E593-4244-AD4C-4AD7BD847D8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681709" y="4172505"/>
            <a:ext cx="4122158" cy="411834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9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605432BF-42BF-4C18-9892-B0D495B0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6" y="609081"/>
            <a:ext cx="9671903" cy="5161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86D7A3-AF20-44D8-BB14-A17F86FCBAE7}"/>
              </a:ext>
            </a:extLst>
          </p:cNvPr>
          <p:cNvSpPr txBox="1"/>
          <p:nvPr/>
        </p:nvSpPr>
        <p:spPr>
          <a:xfrm>
            <a:off x="10117358" y="4587798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shape and extrude it into the terrain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577EC7-3745-41D5-8CF7-6A6B89822DD6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9241654" y="4873841"/>
            <a:ext cx="875704" cy="83289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059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CC00825-8B8E-42EC-ADDB-88B3597F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88" y="728300"/>
            <a:ext cx="9488251" cy="5068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F8DC9-D1C9-4901-8EE2-006E13555C30}"/>
              </a:ext>
            </a:extLst>
          </p:cNvPr>
          <p:cNvSpPr txBox="1"/>
          <p:nvPr/>
        </p:nvSpPr>
        <p:spPr>
          <a:xfrm>
            <a:off x="9859905" y="4490144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base of the model and extrude to intersect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09C12-17D9-4057-911C-015137FFD01C}"/>
              </a:ext>
            </a:extLst>
          </p:cNvPr>
          <p:cNvCxnSpPr/>
          <p:nvPr/>
        </p:nvCxnSpPr>
        <p:spPr>
          <a:xfrm flipH="1" flipV="1">
            <a:off x="8930936" y="4598633"/>
            <a:ext cx="928969" cy="260843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65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098FBE6-D290-4B43-91B7-EEFB6FC94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88" y="803133"/>
            <a:ext cx="9239512" cy="49318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970C53-9997-4C0F-89FD-4E3DBDA11693}"/>
              </a:ext>
            </a:extLst>
          </p:cNvPr>
          <p:cNvSpPr txBox="1"/>
          <p:nvPr/>
        </p:nvSpPr>
        <p:spPr>
          <a:xfrm>
            <a:off x="9771128" y="4152793"/>
            <a:ext cx="18613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Select the entire model and save as .</a:t>
            </a:r>
            <a:r>
              <a:rPr lang="en-US" sz="1400" dirty="0" err="1"/>
              <a:t>stl</a:t>
            </a:r>
            <a:r>
              <a:rPr lang="en-US" sz="1400" dirty="0"/>
              <a:t> file for printing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BA818B-E1D3-4E15-B04E-78E0105CD50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797772" y="4314549"/>
            <a:ext cx="973356" cy="207576"/>
          </a:xfrm>
          <a:prstGeom prst="straightConnector1">
            <a:avLst/>
          </a:prstGeom>
          <a:ln w="19050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741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F7A270-CB98-48E6-A28D-EBBC8A0A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73" y="785648"/>
            <a:ext cx="9238254" cy="49226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C196DE8-4EFF-4B4F-9AE4-8FC1B6281997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 – Printing a 3D model</a:t>
            </a:r>
          </a:p>
        </p:txBody>
      </p:sp>
    </p:spTree>
    <p:extLst>
      <p:ext uri="{BB962C8B-B14F-4D97-AF65-F5344CB8AC3E}">
        <p14:creationId xmlns:p14="http://schemas.microsoft.com/office/powerpoint/2010/main" val="268656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/>
        </p:nvSpPr>
        <p:spPr>
          <a:xfrm>
            <a:off x="2317200" y="989193"/>
            <a:ext cx="8229600" cy="8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2" tIns="91412" rIns="91412" bIns="91412" anchor="ctr" anchorCtr="0">
            <a:noAutofit/>
          </a:bodyPr>
          <a:lstStyle/>
          <a:p>
            <a:pPr algn="ctr">
              <a:buClr>
                <a:srgbClr val="FFFFFF"/>
              </a:buClr>
              <a:buSzPts val="3300"/>
            </a:pPr>
            <a:r>
              <a:rPr lang="en" sz="3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TAG US ON OUR SOCIAL MEDIA</a:t>
            </a:r>
            <a:endParaRPr sz="3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2317213" y="1566847"/>
            <a:ext cx="7745867" cy="3000607"/>
            <a:chOff x="1669774" y="1828793"/>
            <a:chExt cx="7885707" cy="3000606"/>
          </a:xfrm>
        </p:grpSpPr>
        <p:sp>
          <p:nvSpPr>
            <p:cNvPr id="148" name="Google Shape;148;p28"/>
            <p:cNvSpPr/>
            <p:nvPr/>
          </p:nvSpPr>
          <p:spPr>
            <a:xfrm>
              <a:off x="4313581" y="1828793"/>
              <a:ext cx="5241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 (@MakeSmartThings)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@MakeSmartThings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The Assembly</a:t>
              </a:r>
              <a:endParaRPr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1669774" y="1828799"/>
              <a:ext cx="2556900" cy="30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4075CF"/>
                  </a:solidFill>
                  <a:latin typeface="Avenir"/>
                  <a:ea typeface="Avenir"/>
                  <a:cs typeface="Avenir"/>
                  <a:sym typeface="Avenir"/>
                </a:rPr>
                <a:t>FACEBOOK</a:t>
              </a:r>
              <a:endParaRPr/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00B0F0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 sz="2400" b="1">
                <a:solidFill>
                  <a:srgbClr val="00B0F0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C15E42"/>
                  </a:solidFill>
                  <a:latin typeface="Avenir"/>
                  <a:ea typeface="Avenir"/>
                  <a:cs typeface="Avenir"/>
                  <a:sym typeface="Avenir"/>
                </a:rPr>
                <a:t>INSTAGRAM</a:t>
              </a:r>
              <a:endParaRPr sz="2400" b="1">
                <a:solidFill>
                  <a:srgbClr val="C15E4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algn="r">
                <a:lnSpc>
                  <a:spcPct val="150000"/>
                </a:lnSpc>
                <a:buClr>
                  <a:srgbClr val="000000"/>
                </a:buClr>
                <a:buSzPts val="1800"/>
              </a:pPr>
              <a:r>
                <a:rPr lang="en" sz="2400" b="1">
                  <a:solidFill>
                    <a:srgbClr val="FF0000"/>
                  </a:solidFill>
                  <a:latin typeface="Avenir"/>
                  <a:ea typeface="Avenir"/>
                  <a:cs typeface="Avenir"/>
                  <a:sym typeface="Avenir"/>
                </a:rPr>
                <a:t>YOUTUBE</a:t>
              </a:r>
              <a:endParaRPr sz="2400" b="1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680B1F71-B9C9-49B9-A61E-00B1F9F4A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34" y="800422"/>
            <a:ext cx="9335767" cy="49523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430734-1FBE-4FC0-946F-9B24A9DC83FD}"/>
              </a:ext>
            </a:extLst>
          </p:cNvPr>
          <p:cNvSpPr txBox="1">
            <a:spLocks/>
          </p:cNvSpPr>
          <p:nvPr/>
        </p:nvSpPr>
        <p:spPr>
          <a:xfrm>
            <a:off x="0" y="156888"/>
            <a:ext cx="121920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III 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598937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EA8676-B894-456E-975A-ED954DFD0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95" y="364387"/>
            <a:ext cx="7595767" cy="4062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CA909-30FD-45A9-AF9C-BB5DF9A4F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5" t="21074" b="31511"/>
          <a:stretch/>
        </p:blipFill>
        <p:spPr>
          <a:xfrm>
            <a:off x="5995857" y="3679391"/>
            <a:ext cx="5628809" cy="20773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79B49C-F488-40FF-835F-CC8D32ADCCF0}"/>
              </a:ext>
            </a:extLst>
          </p:cNvPr>
          <p:cNvSpPr txBox="1"/>
          <p:nvPr/>
        </p:nvSpPr>
        <p:spPr>
          <a:xfrm>
            <a:off x="9842150" y="2821143"/>
            <a:ext cx="1861392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Move the text around the model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435A4E-669A-4B21-BD0C-2FB929D788A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0772846" y="3344363"/>
            <a:ext cx="0" cy="335028"/>
          </a:xfrm>
          <a:prstGeom prst="straightConnector1">
            <a:avLst/>
          </a:prstGeom>
          <a:ln w="28575">
            <a:solidFill>
              <a:srgbClr val="5A5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349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B57E72-9900-41AE-A075-D63D452E09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5"/>
          <a:stretch/>
        </p:blipFill>
        <p:spPr>
          <a:xfrm>
            <a:off x="1159565" y="568171"/>
            <a:ext cx="9872869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8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5458" y="3036347"/>
            <a:ext cx="5981084" cy="1200325"/>
          </a:xfrm>
          <a:prstGeom prst="rect">
            <a:avLst/>
          </a:prstGeom>
          <a:noFill/>
        </p:spPr>
        <p:txBody>
          <a:bodyPr wrap="none" lIns="91420" tIns="45718" rIns="91420" bIns="45718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6692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575034" y="861287"/>
            <a:ext cx="12006707" cy="57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60917" rIns="121868" bIns="60917" anchor="t" anchorCtr="0">
            <a:noAutofit/>
          </a:bodyPr>
          <a:lstStyle/>
          <a:p>
            <a:r>
              <a:rPr lang="en" sz="2700" dirty="0">
                <a:ea typeface="Calibri"/>
                <a:cs typeface="Calibri"/>
                <a:sym typeface="Calibri"/>
              </a:rPr>
              <a:t>	        </a:t>
            </a:r>
            <a:r>
              <a:rPr lang="en" sz="27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TOPICS</a:t>
            </a:r>
            <a:r>
              <a:rPr lang="en" sz="27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endParaRPr sz="3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r>
              <a:rPr lang="en-GB" sz="27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3700" dirty="0"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  <a:p>
            <a:endParaRPr sz="37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0;p33">
            <a:extLst>
              <a:ext uri="{FF2B5EF4-FFF2-40B4-BE49-F238E27FC236}">
                <a16:creationId xmlns:a16="http://schemas.microsoft.com/office/drawing/2014/main" id="{B399F6CC-B8CB-4F4A-B743-24C902AA7EF8}"/>
              </a:ext>
            </a:extLst>
          </p:cNvPr>
          <p:cNvSpPr txBox="1"/>
          <p:nvPr/>
        </p:nvSpPr>
        <p:spPr>
          <a:xfrm>
            <a:off x="15" y="60521"/>
            <a:ext cx="12191999" cy="73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FBF141-B930-48D5-8840-9B65845725D6}"/>
              </a:ext>
            </a:extLst>
          </p:cNvPr>
          <p:cNvCxnSpPr>
            <a:cxnSpLocks/>
            <a:stCxn id="25" idx="4"/>
            <a:endCxn id="19" idx="0"/>
          </p:cNvCxnSpPr>
          <p:nvPr/>
        </p:nvCxnSpPr>
        <p:spPr>
          <a:xfrm flipH="1">
            <a:off x="2410834" y="1821115"/>
            <a:ext cx="6817" cy="3906608"/>
          </a:xfrm>
          <a:prstGeom prst="line">
            <a:avLst/>
          </a:prstGeom>
          <a:ln>
            <a:solidFill>
              <a:srgbClr val="DC575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8B3339-5789-4286-A6B9-4D623C0A8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995" y="2217687"/>
            <a:ext cx="136043" cy="138540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6AC5E-305C-4ADC-81E3-00EDEA5F9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4537221"/>
            <a:ext cx="136043" cy="138540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7DCDCE-1D3F-47EE-8F5E-C880AB838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2828484"/>
            <a:ext cx="136043" cy="13854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B5106-F9BF-47F3-9F19-5FB0C222E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900650"/>
            <a:ext cx="136043" cy="13854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1D5A99-0343-43F5-919C-21CD93AD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30" y="5193958"/>
            <a:ext cx="136043" cy="138540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59547E-E091-477A-A750-4353B576B90D}"/>
              </a:ext>
            </a:extLst>
          </p:cNvPr>
          <p:cNvSpPr txBox="1"/>
          <p:nvPr/>
        </p:nvSpPr>
        <p:spPr>
          <a:xfrm>
            <a:off x="2458406" y="209662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Previous 3D printing workshops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72C17-4DBD-4338-A919-939969B55588}"/>
              </a:ext>
            </a:extLst>
          </p:cNvPr>
          <p:cNvSpPr txBox="1"/>
          <p:nvPr/>
        </p:nvSpPr>
        <p:spPr>
          <a:xfrm>
            <a:off x="2425718" y="263765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Topographic Maps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4159E-113C-42DC-A9E9-6A3B20425221}"/>
              </a:ext>
            </a:extLst>
          </p:cNvPr>
          <p:cNvSpPr txBox="1"/>
          <p:nvPr/>
        </p:nvSpPr>
        <p:spPr>
          <a:xfrm>
            <a:off x="2425718" y="3715800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model printing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854A00-860D-4A1E-8382-51A26BABE69B}"/>
              </a:ext>
            </a:extLst>
          </p:cNvPr>
          <p:cNvSpPr txBox="1"/>
          <p:nvPr/>
        </p:nvSpPr>
        <p:spPr>
          <a:xfrm>
            <a:off x="2404018" y="4340017"/>
            <a:ext cx="9337390" cy="861742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 – Designing and building a 3D topographic model</a:t>
            </a:r>
          </a:p>
          <a:p>
            <a:pPr marL="33866"/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D1F317-9F26-4770-8E85-9369F7D96593}"/>
              </a:ext>
            </a:extLst>
          </p:cNvPr>
          <p:cNvSpPr txBox="1"/>
          <p:nvPr/>
        </p:nvSpPr>
        <p:spPr>
          <a:xfrm>
            <a:off x="2404018" y="4955537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Printing a 3D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D777A9-CBE7-41F6-AB81-3BC06F1CC968}"/>
              </a:ext>
            </a:extLst>
          </p:cNvPr>
          <p:cNvSpPr txBox="1"/>
          <p:nvPr/>
        </p:nvSpPr>
        <p:spPr>
          <a:xfrm>
            <a:off x="2458407" y="3178683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2D image to 3D model conversion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131DC0-B0D7-4B23-BF91-401A24568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35731" y="3329603"/>
            <a:ext cx="136043" cy="138540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651AEF7-9D36-471C-B6C9-D5EB080DE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9629" y="1682575"/>
            <a:ext cx="136043" cy="138540"/>
          </a:xfrm>
          <a:prstGeom prst="ellipse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363EA1-5F39-4E77-BDA6-5C6A818BE573}"/>
              </a:ext>
            </a:extLst>
          </p:cNvPr>
          <p:cNvSpPr txBox="1"/>
          <p:nvPr/>
        </p:nvSpPr>
        <p:spPr>
          <a:xfrm>
            <a:off x="2471774" y="1527119"/>
            <a:ext cx="7885373" cy="492443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3D printing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23AFD0-1484-4B98-9BC9-1A536689A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12" t="23075" r="25791" b="74149"/>
          <a:stretch/>
        </p:blipFill>
        <p:spPr>
          <a:xfrm>
            <a:off x="2342812" y="5727723"/>
            <a:ext cx="136043" cy="13854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52E4B1-D6FB-46E2-81C3-12B071A7DEB4}"/>
              </a:ext>
            </a:extLst>
          </p:cNvPr>
          <p:cNvSpPr txBox="1"/>
          <p:nvPr/>
        </p:nvSpPr>
        <p:spPr>
          <a:xfrm>
            <a:off x="2424467" y="5519623"/>
            <a:ext cx="7885373" cy="492410"/>
          </a:xfrm>
          <a:prstGeom prst="rect">
            <a:avLst/>
          </a:prstGeom>
          <a:noFill/>
        </p:spPr>
        <p:txBody>
          <a:bodyPr wrap="square" lIns="121888" tIns="60944" rIns="121888" bIns="60944" rtlCol="0">
            <a:spAutoFit/>
          </a:bodyPr>
          <a:lstStyle/>
          <a:p>
            <a:pPr marL="33866"/>
            <a:r>
              <a:rPr lang="en-US" sz="2400" b="1" dirty="0"/>
              <a:t>Task III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/>
              <a:t>– Adding a label to a 3D model</a:t>
            </a:r>
          </a:p>
        </p:txBody>
      </p:sp>
    </p:spTree>
    <p:extLst>
      <p:ext uri="{BB962C8B-B14F-4D97-AF65-F5344CB8AC3E}">
        <p14:creationId xmlns:p14="http://schemas.microsoft.com/office/powerpoint/2010/main" val="384866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80;p33">
            <a:extLst>
              <a:ext uri="{FF2B5EF4-FFF2-40B4-BE49-F238E27FC236}">
                <a16:creationId xmlns:a16="http://schemas.microsoft.com/office/drawing/2014/main" id="{E3D85BD1-9B7A-47A7-B744-8DA47844E9F6}"/>
              </a:ext>
            </a:extLst>
          </p:cNvPr>
          <p:cNvSpPr txBox="1"/>
          <p:nvPr/>
        </p:nvSpPr>
        <p:spPr>
          <a:xfrm>
            <a:off x="14" y="60524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Dependencies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71BAD5-A750-41AC-9F7F-2634FB60B44E}"/>
              </a:ext>
            </a:extLst>
          </p:cNvPr>
          <p:cNvSpPr txBox="1"/>
          <p:nvPr/>
        </p:nvSpPr>
        <p:spPr>
          <a:xfrm>
            <a:off x="244576" y="1414991"/>
            <a:ext cx="11427975" cy="2831514"/>
          </a:xfrm>
          <a:prstGeom prst="rect">
            <a:avLst/>
          </a:prstGeom>
          <a:noFill/>
        </p:spPr>
        <p:txBody>
          <a:bodyPr wrap="square" lIns="121890" tIns="60945" rIns="121890" bIns="60945" rtlCol="0">
            <a:spAutoFit/>
          </a:bodyPr>
          <a:lstStyle/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Terrain Map </a:t>
            </a:r>
            <a:r>
              <a:rPr lang="en-US" sz="2000" dirty="0">
                <a:hlinkClick r:id="rId4"/>
              </a:rPr>
              <a:t>http://terrain.party/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Design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Blender </a:t>
            </a:r>
            <a:r>
              <a:rPr lang="en-US" sz="2000" dirty="0">
                <a:hlinkClick r:id="rId5"/>
              </a:rPr>
              <a:t>https://www.blender.org/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/>
              <a:t>Autodesk Fusion 360 </a:t>
            </a:r>
            <a:r>
              <a:rPr lang="en-US" sz="2000" dirty="0">
                <a:hlinkClick r:id="rId6"/>
              </a:rPr>
              <a:t>https://www.autodesk.com/products/fusion-360/overview#banner</a:t>
            </a:r>
            <a:endParaRPr lang="en-US" sz="2000" dirty="0"/>
          </a:p>
          <a:p>
            <a:pPr marL="490958" indent="-457095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3863"/>
            <a:r>
              <a:rPr lang="en-US" sz="2000" dirty="0"/>
              <a:t>Slicing Software:</a:t>
            </a:r>
          </a:p>
          <a:p>
            <a:pPr marL="490958" indent="-457095">
              <a:buFont typeface="Wingdings" panose="05000000000000000000" pitchFamily="2" charset="2"/>
              <a:buChar char="ü"/>
            </a:pPr>
            <a:r>
              <a:rPr lang="en-US" sz="2400" b="1" dirty="0" err="1"/>
              <a:t>Cura</a:t>
            </a:r>
            <a:endParaRPr lang="en-US" sz="2400" b="1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F8D3F90-8894-498C-A37A-14F6FC902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35" y="5123572"/>
            <a:ext cx="3685309" cy="989707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28336E34-4844-447C-B6DE-A9F48E126FA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33" b="29442"/>
          <a:stretch/>
        </p:blipFill>
        <p:spPr>
          <a:xfrm>
            <a:off x="6096000" y="4601851"/>
            <a:ext cx="4344204" cy="841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5A92E-1863-43BA-8615-A145C9A5D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6" y="4787567"/>
            <a:ext cx="2533418" cy="468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F7B897F-83A3-4ECC-8F79-A8A5543FDE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774" y="4667084"/>
            <a:ext cx="1231777" cy="12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8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3;p26">
            <a:extLst>
              <a:ext uri="{FF2B5EF4-FFF2-40B4-BE49-F238E27FC236}">
                <a16:creationId xmlns:a16="http://schemas.microsoft.com/office/drawing/2014/main" id="{F8E3CC2A-ACE3-4291-9827-2E896CFF470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2784" y="1721482"/>
            <a:ext cx="5237121" cy="34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7FA0D-BA65-4EEA-9875-66AF3FB7D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721482"/>
            <a:ext cx="5237121" cy="3477750"/>
          </a:xfrm>
          <a:prstGeom prst="rect">
            <a:avLst/>
          </a:prstGeom>
        </p:spPr>
      </p:pic>
      <p:sp>
        <p:nvSpPr>
          <p:cNvPr id="6" name="Google Shape;180;p33">
            <a:extLst>
              <a:ext uri="{FF2B5EF4-FFF2-40B4-BE49-F238E27FC236}">
                <a16:creationId xmlns:a16="http://schemas.microsoft.com/office/drawing/2014/main" id="{2783737C-F52B-400B-B758-30CCEC8BF1C6}"/>
              </a:ext>
            </a:extLst>
          </p:cNvPr>
          <p:cNvSpPr txBox="1"/>
          <p:nvPr/>
        </p:nvSpPr>
        <p:spPr>
          <a:xfrm>
            <a:off x="-1" y="284689"/>
            <a:ext cx="12191999" cy="81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0" tIns="121870" rIns="121870" bIns="121870" anchor="ctr" anchorCtr="0">
            <a:noAutofit/>
          </a:bodyPr>
          <a:lstStyle/>
          <a:p>
            <a:pPr algn="ctr">
              <a:buSzPts val="4400"/>
            </a:pPr>
            <a:r>
              <a:rPr lang="en-GB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Previous 3D printing Workshops</a:t>
            </a:r>
          </a:p>
        </p:txBody>
      </p:sp>
    </p:spTree>
    <p:extLst>
      <p:ext uri="{BB962C8B-B14F-4D97-AF65-F5344CB8AC3E}">
        <p14:creationId xmlns:p14="http://schemas.microsoft.com/office/powerpoint/2010/main" val="406613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270301"/>
            <a:ext cx="12192000" cy="73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3D printing?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0469" y="1477798"/>
            <a:ext cx="11084236" cy="954103"/>
          </a:xfrm>
          <a:prstGeom prst="rect">
            <a:avLst/>
          </a:prstGeom>
        </p:spPr>
        <p:txBody>
          <a:bodyPr wrap="square" lIns="91426" tIns="45718" rIns="91426" bIns="45718">
            <a:spAutoFit/>
          </a:bodyPr>
          <a:lstStyle/>
          <a:p>
            <a:pPr marL="76200" lvl="0">
              <a:buSzPts val="2400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Process of taking a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3D digital model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and making it a physical object, by forming 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successive layers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of material under computer control.</a:t>
            </a:r>
          </a:p>
        </p:txBody>
      </p:sp>
      <p:pic>
        <p:nvPicPr>
          <p:cNvPr id="2050" name="Picture 2" descr="https://www.itweb.co.za/static/pictures/2018/01/resized/-fs-3D-printer-2018.xl.jpg">
            <a:extLst>
              <a:ext uri="{FF2B5EF4-FFF2-40B4-BE49-F238E27FC236}">
                <a16:creationId xmlns:a16="http://schemas.microsoft.com/office/drawing/2014/main" id="{4F6448E8-CC2A-4D5D-9186-970A77DA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35" y="2431901"/>
            <a:ext cx="550613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3d printing">
            <a:extLst>
              <a:ext uri="{FF2B5EF4-FFF2-40B4-BE49-F238E27FC236}">
                <a16:creationId xmlns:a16="http://schemas.microsoft.com/office/drawing/2014/main" id="{56C0D995-5CC6-4DB4-89B2-1478DBB15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" b="7052"/>
          <a:stretch/>
        </p:blipFill>
        <p:spPr bwMode="auto">
          <a:xfrm>
            <a:off x="6362331" y="2431901"/>
            <a:ext cx="4681491" cy="30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1;p33">
            <a:extLst>
              <a:ext uri="{FF2B5EF4-FFF2-40B4-BE49-F238E27FC236}">
                <a16:creationId xmlns:a16="http://schemas.microsoft.com/office/drawing/2014/main" id="{5FA1DD40-2531-463B-B9B6-EE325E362EC9}"/>
              </a:ext>
            </a:extLst>
          </p:cNvPr>
          <p:cNvSpPr/>
          <p:nvPr/>
        </p:nvSpPr>
        <p:spPr>
          <a:xfrm>
            <a:off x="905867" y="1416899"/>
            <a:ext cx="9525395" cy="420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Industrial Production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Build Proof Of Concept (POC)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Rapid Prototyping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Marketing Samples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Education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Art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Fashion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Hobbyists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09585"/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endParaRPr sz="3200" u="sng" dirty="0">
              <a:latin typeface="Calibri"/>
              <a:ea typeface="Calibri"/>
              <a:cs typeface="Calibri"/>
              <a:sym typeface="Calibri"/>
            </a:endParaRPr>
          </a:p>
          <a:p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0;p33">
            <a:extLst>
              <a:ext uri="{FF2B5EF4-FFF2-40B4-BE49-F238E27FC236}">
                <a16:creationId xmlns:a16="http://schemas.microsoft.com/office/drawing/2014/main" id="{AD930FED-F5A7-4187-A5FA-CD21E1EDED56}"/>
              </a:ext>
            </a:extLst>
          </p:cNvPr>
          <p:cNvSpPr txBox="1"/>
          <p:nvPr/>
        </p:nvSpPr>
        <p:spPr>
          <a:xfrm>
            <a:off x="609600" y="27369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4400"/>
            </a:pPr>
            <a:r>
              <a:rPr lang="en" sz="5867" dirty="0">
                <a:latin typeface="Calibri"/>
                <a:ea typeface="Calibri"/>
                <a:cs typeface="Calibri"/>
                <a:sym typeface="Calibri"/>
              </a:rPr>
              <a:t>What can you do with it?</a:t>
            </a:r>
            <a:endParaRPr sz="5867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786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308748"/>
            <a:ext cx="12192000" cy="7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8" tIns="121878" rIns="121878" bIns="121878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topographic mapping?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303" y="1446363"/>
            <a:ext cx="11511840" cy="1569656"/>
          </a:xfrm>
          <a:prstGeom prst="rect">
            <a:avLst/>
          </a:prstGeom>
        </p:spPr>
        <p:txBody>
          <a:bodyPr wrap="square" lIns="91426" tIns="45718" rIns="91426" bIns="45718" numCol="1">
            <a:spAutoFit/>
          </a:bodyPr>
          <a:lstStyle/>
          <a:p>
            <a:pPr algn="just"/>
            <a:r>
              <a:rPr lang="en-GB" sz="2400" b="1" dirty="0"/>
              <a:t>A </a:t>
            </a:r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topographic map</a:t>
            </a:r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 is a type of map characterized by large-scale detail and quantitative representation of relief, usually using contour lines. Traditional definitions require a topographic map to show both natural and man-made features. A contour line is a line connecting places of equal elevation.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E3FE51B-A74E-433E-8D2A-10F0C21AA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34" y="3008835"/>
            <a:ext cx="2367377" cy="300183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B32F7D7-D722-4322-B2E8-C49318775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6" y="2962516"/>
            <a:ext cx="4572231" cy="3048153"/>
          </a:xfrm>
          <a:prstGeom prst="rect">
            <a:avLst/>
          </a:prstGeom>
        </p:spPr>
      </p:pic>
      <p:pic>
        <p:nvPicPr>
          <p:cNvPr id="1026" name="Picture 2" descr="https://upload.wikimedia.org/wikipedia/commons/thumb/4/4c/Topographic-Relief-perspective-sample.jpg/310px-Topographic-Relief-perspective-sample.jpg">
            <a:extLst>
              <a:ext uri="{FF2B5EF4-FFF2-40B4-BE49-F238E27FC236}">
                <a16:creationId xmlns:a16="http://schemas.microsoft.com/office/drawing/2014/main" id="{10300117-78FC-4B08-AB18-22ACA2C89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3" y="3016019"/>
            <a:ext cx="4340347" cy="25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94973"/>
      </p:ext>
    </p:extLst>
  </p:cSld>
  <p:clrMapOvr>
    <a:masterClrMapping/>
  </p:clrMapOvr>
</p:sld>
</file>

<file path=ppt/theme/theme1.xml><?xml version="1.0" encoding="utf-8"?>
<a:theme xmlns:a="http://schemas.openxmlformats.org/drawingml/2006/main" name="Assembly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emblyTheme" id="{031DE9DB-D90B-4049-ABA6-8B4BBD22E0BC}" vid="{CC98074F-3CA0-44B3-941B-6BA507744927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8504</TotalTime>
  <Words>897</Words>
  <Application>Microsoft Office PowerPoint</Application>
  <PresentationFormat>Widescreen</PresentationFormat>
  <Paragraphs>128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-apple-system</vt:lpstr>
      <vt:lpstr>Arial</vt:lpstr>
      <vt:lpstr>Arial</vt:lpstr>
      <vt:lpstr>Avenir</vt:lpstr>
      <vt:lpstr>Calibri</vt:lpstr>
      <vt:lpstr>Courier New</vt:lpstr>
      <vt:lpstr>Times New Roman</vt:lpstr>
      <vt:lpstr>Wingdings</vt:lpstr>
      <vt:lpstr>AssemblyTheme</vt:lpstr>
      <vt:lpstr>Office Theme</vt:lpstr>
      <vt:lpstr>Simple Light</vt:lpstr>
      <vt:lpstr>1_Simple Light</vt:lpstr>
      <vt:lpstr>2_Simple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topographic mapping?</vt:lpstr>
      <vt:lpstr>PowerPoint Presentation</vt:lpstr>
      <vt:lpstr>Converting a 2D image into a 3D model</vt:lpstr>
      <vt:lpstr>Printing a 3D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Kurian George</dc:creator>
  <cp:lastModifiedBy>Ayesha Farhan</cp:lastModifiedBy>
  <cp:revision>297</cp:revision>
  <dcterms:created xsi:type="dcterms:W3CDTF">2019-02-05T08:54:23Z</dcterms:created>
  <dcterms:modified xsi:type="dcterms:W3CDTF">2019-06-25T10:15:56Z</dcterms:modified>
</cp:coreProperties>
</file>